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558" r:id="rId2"/>
    <p:sldId id="360" r:id="rId3"/>
    <p:sldId id="476" r:id="rId4"/>
    <p:sldId id="554" r:id="rId5"/>
    <p:sldId id="310" r:id="rId6"/>
    <p:sldId id="477" r:id="rId7"/>
    <p:sldId id="479" r:id="rId8"/>
    <p:sldId id="529" r:id="rId9"/>
    <p:sldId id="530" r:id="rId10"/>
    <p:sldId id="531" r:id="rId11"/>
    <p:sldId id="532" r:id="rId12"/>
    <p:sldId id="533" r:id="rId13"/>
    <p:sldId id="548" r:id="rId14"/>
    <p:sldId id="542" r:id="rId15"/>
    <p:sldId id="551" r:id="rId16"/>
    <p:sldId id="553" r:id="rId17"/>
    <p:sldId id="561" r:id="rId18"/>
    <p:sldId id="543" r:id="rId19"/>
    <p:sldId id="544" r:id="rId20"/>
    <p:sldId id="562" r:id="rId21"/>
    <p:sldId id="572" r:id="rId22"/>
    <p:sldId id="552" r:id="rId23"/>
    <p:sldId id="557"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38033" autoAdjust="0"/>
  </p:normalViewPr>
  <p:slideViewPr>
    <p:cSldViewPr snapToGrid="0">
      <p:cViewPr varScale="1">
        <p:scale>
          <a:sx n="32" d="100"/>
          <a:sy n="32" d="100"/>
        </p:scale>
        <p:origin x="2202"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40DE7-40D7-2F48-987F-473A266EB2D1}" type="datetimeFigureOut">
              <a:rPr lang="en-US" smtClean="0"/>
              <a:t>7/8/2020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ogle.com/search?q=revelation+4+four+living+creatures+gospel+writers&amp;tbm=isch&amp;ved=2ahUKEwiNsKO5gq3qAhUJ-awKHUlsCasQ2-cCegQIABAA&amp;oq=revelation+4+four+living+creatures+gospel+writers&amp;gs_lcp=CgNpbWcQAzoCCAA6BAgAEB5Q-oMDWOKkA2CVpgNoAHAAeACAAWeIAZoHkgEEMTMuMZgBAKABAaoBC2d3cy13aXotaW1n&amp;sclient=img&amp;ei=AgP9Xo2nDonyswXJ2KXYCg&amp;bih=576&amp;biw=1366&amp;rlz=1C1SQJL_enUS782US782#imgrc=3NMxrA0dgH5hH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early Church, the “four living creatures” that encircle God’s throne in the Book of Revelation (4:7-8) became symbols for the evangelists..... While a number of early authors ascribe different creatures to different Evangelists, we have </a:t>
            </a:r>
            <a:r>
              <a:rPr lang="en-US" b="1" dirty="0"/>
              <a:t>St. Jerome</a:t>
            </a:r>
            <a:r>
              <a:rPr lang="en-US" dirty="0"/>
              <a:t>, </a:t>
            </a:r>
            <a:r>
              <a:rPr lang="en-US" b="1" dirty="0"/>
              <a:t>in the latter part of the fourth century</a:t>
            </a:r>
            <a:r>
              <a:rPr lang="en-US" dirty="0"/>
              <a:t>, whom we owe the formation of this tradition as we now hold it:</a:t>
            </a:r>
          </a:p>
          <a:p>
            <a:endParaRPr lang="en-US" dirty="0"/>
          </a:p>
          <a:p>
            <a:r>
              <a:rPr lang="en-US" dirty="0"/>
              <a:t>St. </a:t>
            </a:r>
            <a:r>
              <a:rPr lang="en-US" b="1" dirty="0"/>
              <a:t>Matthew</a:t>
            </a:r>
            <a:r>
              <a:rPr lang="en-US" dirty="0"/>
              <a:t> : Winged </a:t>
            </a:r>
            <a:r>
              <a:rPr lang="en-US" b="1" dirty="0"/>
              <a:t>Man, Incarnation</a:t>
            </a:r>
            <a:r>
              <a:rPr lang="en-US" dirty="0"/>
              <a:t>.—To St. Matthew was given the creature in human likeness, because he commences his gospel with the human generation of Christ, and because in his writings the </a:t>
            </a:r>
            <a:r>
              <a:rPr lang="en-US" b="1" dirty="0"/>
              <a:t>human nature</a:t>
            </a:r>
            <a:r>
              <a:rPr lang="en-US" dirty="0"/>
              <a:t> of Our Lord is more dwelt upon than the divine.</a:t>
            </a:r>
          </a:p>
          <a:p>
            <a:endParaRPr lang="en-US" dirty="0"/>
          </a:p>
          <a:p>
            <a:r>
              <a:rPr lang="en-US" dirty="0"/>
              <a:t>St</a:t>
            </a:r>
            <a:r>
              <a:rPr lang="en-US" b="1" dirty="0"/>
              <a:t>. Mark </a:t>
            </a:r>
            <a:r>
              <a:rPr lang="en-US" dirty="0"/>
              <a:t>: Winged </a:t>
            </a:r>
            <a:r>
              <a:rPr lang="en-US" b="1" dirty="0"/>
              <a:t>Lion, The Resurrection</a:t>
            </a:r>
            <a:r>
              <a:rPr lang="en-US" dirty="0"/>
              <a:t>.—The Lion was the symbol of St. Mark, who opens his gospel with the mission of John the Baptist, "the voice of one crying in the wilderness." He also sets forth the </a:t>
            </a:r>
            <a:r>
              <a:rPr lang="en-US" b="1" dirty="0"/>
              <a:t>royal dignity of Christ </a:t>
            </a:r>
            <a:r>
              <a:rPr lang="en-US" dirty="0"/>
              <a:t>and dwells upon His power manifested in the resurrection from the dead.</a:t>
            </a:r>
          </a:p>
          <a:p>
            <a:endParaRPr lang="en-US" dirty="0"/>
          </a:p>
          <a:p>
            <a:r>
              <a:rPr lang="en-US" dirty="0"/>
              <a:t>St. </a:t>
            </a:r>
            <a:r>
              <a:rPr lang="en-US" b="1" dirty="0"/>
              <a:t>Luke</a:t>
            </a:r>
            <a:r>
              <a:rPr lang="en-US" dirty="0"/>
              <a:t> : Winged </a:t>
            </a:r>
            <a:r>
              <a:rPr lang="en-US" b="1" dirty="0"/>
              <a:t>Ox, Passion</a:t>
            </a:r>
            <a:r>
              <a:rPr lang="en-US" dirty="0"/>
              <a:t>.—The form of the ox, the beast of </a:t>
            </a:r>
            <a:r>
              <a:rPr lang="en-US" b="1" dirty="0"/>
              <a:t>sacrifice</a:t>
            </a:r>
            <a:r>
              <a:rPr lang="en-US" dirty="0"/>
              <a:t>, fittingly sets forth </a:t>
            </a:r>
            <a:r>
              <a:rPr lang="en-US" b="1" dirty="0"/>
              <a:t>the sacred office</a:t>
            </a:r>
            <a:r>
              <a:rPr lang="en-US" dirty="0"/>
              <a:t>, and also the </a:t>
            </a:r>
            <a:r>
              <a:rPr lang="en-US" b="1" dirty="0"/>
              <a:t>atonement</a:t>
            </a:r>
            <a:r>
              <a:rPr lang="en-US" dirty="0"/>
              <a:t> for sin by blood, on which, in his gospel, he particularly dwells.</a:t>
            </a:r>
          </a:p>
          <a:p>
            <a:endParaRPr lang="en-US" dirty="0"/>
          </a:p>
          <a:p>
            <a:r>
              <a:rPr lang="en-US" dirty="0"/>
              <a:t>St. </a:t>
            </a:r>
            <a:r>
              <a:rPr lang="en-US" b="1" dirty="0"/>
              <a:t>John</a:t>
            </a:r>
            <a:r>
              <a:rPr lang="en-US" dirty="0"/>
              <a:t> : The </a:t>
            </a:r>
            <a:r>
              <a:rPr lang="en-US" b="1" dirty="0"/>
              <a:t>Eagle, Ascension</a:t>
            </a:r>
            <a:r>
              <a:rPr lang="en-US" dirty="0"/>
              <a:t>.—The eagle was allotted to St. John because, as the eagle soars towards heaven, he soared in spirit upwards to the heaven of heavens to bring back to earth revelation of sublime and awful mysteries as well as the </a:t>
            </a:r>
            <a:r>
              <a:rPr lang="en-US" b="1" dirty="0"/>
              <a:t>divinity of Christ</a:t>
            </a:r>
            <a:r>
              <a:rPr lang="en-US" dirty="0"/>
              <a:t>.</a:t>
            </a:r>
          </a:p>
          <a:p>
            <a:endParaRPr lang="en-US" dirty="0"/>
          </a:p>
          <a:p>
            <a:r>
              <a:rPr lang="en-US" dirty="0"/>
              <a:t>https://www.strosenj.com/the-four-evangelists</a:t>
            </a: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17</a:t>
            </a:fld>
            <a:endParaRPr lang="en-US"/>
          </a:p>
        </p:txBody>
      </p:sp>
    </p:spTree>
    <p:extLst>
      <p:ext uri="{BB962C8B-B14F-4D97-AF65-F5344CB8AC3E}">
        <p14:creationId xmlns:p14="http://schemas.microsoft.com/office/powerpoint/2010/main" val="246682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Isaiah 6:1-8</a:t>
            </a:r>
          </a:p>
          <a:p>
            <a:r>
              <a:rPr lang="en-US" b="0" i="1" u="none" dirty="0"/>
              <a:t> In the year of King Uzziah’s death I saw the Lord sitting on a throne, lofty and exalted, with the train of His robe filling the temple. 2 Seraphim stood above Him, each having six wings: with two he covered his </a:t>
            </a:r>
            <a:r>
              <a:rPr lang="en-US" b="1" i="1" u="none" dirty="0"/>
              <a:t>face</a:t>
            </a:r>
            <a:r>
              <a:rPr lang="en-US" b="0" i="1" u="none" dirty="0"/>
              <a:t>, and with two he covered his </a:t>
            </a:r>
            <a:r>
              <a:rPr lang="en-US" b="1" i="1" u="none" dirty="0"/>
              <a:t>feet</a:t>
            </a:r>
            <a:r>
              <a:rPr lang="en-US" b="0" i="1" u="none" dirty="0"/>
              <a:t>, and with two he </a:t>
            </a:r>
            <a:r>
              <a:rPr lang="en-US" b="1" i="1" u="none" dirty="0"/>
              <a:t>flew</a:t>
            </a:r>
            <a:r>
              <a:rPr lang="en-US" b="0" i="1" u="none" dirty="0"/>
              <a:t>. 3 And one called out to another and said,</a:t>
            </a:r>
          </a:p>
          <a:p>
            <a:endParaRPr lang="en-US" b="0" i="1" u="none" dirty="0"/>
          </a:p>
          <a:p>
            <a:r>
              <a:rPr lang="en-US" b="1" i="1" u="none" dirty="0"/>
              <a:t>“Holy, Holy, Holy, is the Lord of hosts</a:t>
            </a:r>
            <a:r>
              <a:rPr lang="en-US" b="0" i="1" u="none" dirty="0"/>
              <a:t>,</a:t>
            </a:r>
          </a:p>
          <a:p>
            <a:r>
              <a:rPr lang="en-US" b="0" i="1" u="none" dirty="0"/>
              <a:t>The whole earth is full of His glory.”</a:t>
            </a:r>
          </a:p>
          <a:p>
            <a:endParaRPr lang="en-US" b="0" i="1" u="none" dirty="0"/>
          </a:p>
          <a:p>
            <a:r>
              <a:rPr lang="en-US" b="0" i="1" u="none" dirty="0"/>
              <a:t>4 And the foundations of the thresholds trembled at the voice of him who called out, while the temple was filling with smoke. 5 Then I said,</a:t>
            </a:r>
          </a:p>
          <a:p>
            <a:endParaRPr lang="en-US" b="0" i="1" u="none" dirty="0"/>
          </a:p>
          <a:p>
            <a:r>
              <a:rPr lang="en-US" b="0" i="1" u="none" dirty="0"/>
              <a:t>“Woe is me, for I am ruined!</a:t>
            </a:r>
          </a:p>
          <a:p>
            <a:r>
              <a:rPr lang="en-US" b="0" i="1" u="none" dirty="0"/>
              <a:t>Because I am a man of unclean lips,</a:t>
            </a:r>
          </a:p>
          <a:p>
            <a:r>
              <a:rPr lang="en-US" b="0" i="1" u="none" dirty="0"/>
              <a:t>And I live among a people of unclean lips;</a:t>
            </a:r>
          </a:p>
          <a:p>
            <a:r>
              <a:rPr lang="en-US" b="0" i="1" u="none" dirty="0"/>
              <a:t>For my eyes have seen the King, the Lord of hosts.”</a:t>
            </a:r>
          </a:p>
          <a:p>
            <a:endParaRPr lang="en-US" b="0" i="1" u="none" dirty="0"/>
          </a:p>
          <a:p>
            <a:r>
              <a:rPr lang="en-US" b="0" i="1" u="none" dirty="0"/>
              <a:t>6 Then one of the seraphim flew to me with a burning coal in his hand, which he had taken from the altar with tongs. 7 He touched my mouth with it and said, “Behold, this has touched your lips; and your iniquity is taken away and your sin is forgiven.”</a:t>
            </a:r>
          </a:p>
          <a:p>
            <a:endParaRPr lang="en-US" b="0" i="1" u="none" dirty="0"/>
          </a:p>
          <a:p>
            <a:r>
              <a:rPr lang="en-US" b="0" i="1" u="none" dirty="0"/>
              <a:t>Isaiah’s Commission</a:t>
            </a:r>
          </a:p>
          <a:p>
            <a:r>
              <a:rPr lang="en-US" b="0" i="1" u="none" dirty="0"/>
              <a:t>8 Then I heard the voice of the Lord, saying, “Whom shall I send, and who will go for Us?” Then I said, “Here am I. Send me!” 9 He said, “Go, and tell this people.....</a:t>
            </a:r>
          </a:p>
        </p:txBody>
      </p:sp>
      <p:sp>
        <p:nvSpPr>
          <p:cNvPr id="4" name="Slide Number Placeholder 3"/>
          <p:cNvSpPr>
            <a:spLocks noGrp="1"/>
          </p:cNvSpPr>
          <p:nvPr>
            <p:ph type="sldNum" sz="quarter" idx="5"/>
          </p:nvPr>
        </p:nvSpPr>
        <p:spPr/>
        <p:txBody>
          <a:bodyPr/>
          <a:lstStyle/>
          <a:p>
            <a:fld id="{AAC37792-3584-8F44-A228-D4CCCED21F2F}" type="slidenum">
              <a:rPr lang="en-US" smtClean="0"/>
              <a:t>18</a:t>
            </a:fld>
            <a:endParaRPr lang="en-US"/>
          </a:p>
        </p:txBody>
      </p:sp>
    </p:spTree>
    <p:extLst>
      <p:ext uri="{BB962C8B-B14F-4D97-AF65-F5344CB8AC3E}">
        <p14:creationId xmlns:p14="http://schemas.microsoft.com/office/powerpoint/2010/main" val="3288836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To receive glory and honor and power =</a:t>
            </a:r>
            <a:r>
              <a:rPr lang="en-US" b="0" i="0" dirty="0"/>
              <a:t> these were already His, but the living creatures and 24 elders are rendering all of their glory and honor and power to Him as they cast their crowns at His feet... These powerful beings recognize that all they possess is truly His?</a:t>
            </a:r>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19</a:t>
            </a:fld>
            <a:endParaRPr lang="en-US"/>
          </a:p>
        </p:txBody>
      </p:sp>
    </p:spTree>
    <p:extLst>
      <p:ext uri="{BB962C8B-B14F-4D97-AF65-F5344CB8AC3E}">
        <p14:creationId xmlns:p14="http://schemas.microsoft.com/office/powerpoint/2010/main" val="1108341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Will = </a:t>
            </a:r>
            <a:r>
              <a:rPr lang="en-US" dirty="0" err="1"/>
              <a:t>θέλημά</a:t>
            </a:r>
            <a:r>
              <a:rPr lang="en-US" dirty="0"/>
              <a:t> (</a:t>
            </a:r>
            <a:r>
              <a:rPr lang="en-US" dirty="0" err="1"/>
              <a:t>thelēma</a:t>
            </a:r>
            <a:r>
              <a:rPr lang="en-US" dirty="0"/>
              <a:t>)</a:t>
            </a:r>
          </a:p>
          <a:p>
            <a:r>
              <a:rPr lang="en-US" dirty="0"/>
              <a:t>Noun - Accusative Neuter Singular</a:t>
            </a:r>
          </a:p>
          <a:p>
            <a:r>
              <a:rPr lang="en-US" dirty="0"/>
              <a:t>Strong's Greek 2307: An act of will, will; </a:t>
            </a:r>
            <a:r>
              <a:rPr lang="en-US" dirty="0" err="1"/>
              <a:t>plur</a:t>
            </a:r>
            <a:r>
              <a:rPr lang="en-US" dirty="0"/>
              <a:t>: wishes, desires. From the prolonged form of </a:t>
            </a:r>
            <a:r>
              <a:rPr lang="en-US" dirty="0" err="1"/>
              <a:t>ethelo</a:t>
            </a:r>
            <a:r>
              <a:rPr lang="en-US" dirty="0"/>
              <a:t>; a determination, i.e. choice or inclination.</a:t>
            </a:r>
          </a:p>
          <a:p>
            <a:endParaRPr lang="en-US" dirty="0"/>
          </a:p>
          <a:p>
            <a:r>
              <a:rPr lang="en-US" b="1" i="1" dirty="0"/>
              <a:t>Are and were created</a:t>
            </a:r>
            <a:r>
              <a:rPr lang="en-US" b="0" i="0" dirty="0"/>
              <a:t> = created in the past because He wanted to make them... Created in the present to bring Him pleasure... Created for His future pleasure as well.</a:t>
            </a:r>
          </a:p>
          <a:p>
            <a:endParaRPr lang="en-US" b="0" i="0" dirty="0"/>
          </a:p>
          <a:p>
            <a:r>
              <a:rPr lang="en-US" b="1" i="0" dirty="0"/>
              <a:t>L. Morris, </a:t>
            </a:r>
            <a:r>
              <a:rPr lang="en-US" b="1" i="1" dirty="0"/>
              <a:t>Tyndale</a:t>
            </a:r>
          </a:p>
          <a:p>
            <a:r>
              <a:rPr lang="en-US" b="1" i="1" dirty="0">
                <a:solidFill>
                  <a:srgbClr val="7030A0"/>
                </a:solidFill>
              </a:rPr>
              <a:t>God has not abandoned the world, and it is indeed his world. He made all things and made them for his own purpose. John’s readers must not think that evil is in control. Evil is real. But the divine purpose still stands.</a:t>
            </a:r>
          </a:p>
          <a:p>
            <a:endParaRPr lang="en-US" dirty="0"/>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20</a:t>
            </a:fld>
            <a:endParaRPr lang="en-US"/>
          </a:p>
        </p:txBody>
      </p:sp>
    </p:spTree>
    <p:extLst>
      <p:ext uri="{BB962C8B-B14F-4D97-AF65-F5344CB8AC3E}">
        <p14:creationId xmlns:p14="http://schemas.microsoft.com/office/powerpoint/2010/main" val="3876000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21</a:t>
            </a:fld>
            <a:endParaRPr lang="en-US"/>
          </a:p>
        </p:txBody>
      </p:sp>
    </p:spTree>
    <p:extLst>
      <p:ext uri="{BB962C8B-B14F-4D97-AF65-F5344CB8AC3E}">
        <p14:creationId xmlns:p14="http://schemas.microsoft.com/office/powerpoint/2010/main" val="2166226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22</a:t>
            </a:fld>
            <a:endParaRPr lang="en-US"/>
          </a:p>
        </p:txBody>
      </p:sp>
    </p:spTree>
    <p:extLst>
      <p:ext uri="{BB962C8B-B14F-4D97-AF65-F5344CB8AC3E}">
        <p14:creationId xmlns:p14="http://schemas.microsoft.com/office/powerpoint/2010/main" val="1592851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8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a:p>
        </p:txBody>
      </p:sp>
    </p:spTree>
    <p:extLst>
      <p:ext uri="{BB962C8B-B14F-4D97-AF65-F5344CB8AC3E}">
        <p14:creationId xmlns:p14="http://schemas.microsoft.com/office/powerpoint/2010/main" val="243971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5</a:t>
            </a:fld>
            <a:endParaRPr lang="en-US"/>
          </a:p>
        </p:txBody>
      </p:sp>
    </p:spTree>
    <p:extLst>
      <p:ext uri="{BB962C8B-B14F-4D97-AF65-F5344CB8AC3E}">
        <p14:creationId xmlns:p14="http://schemas.microsoft.com/office/powerpoint/2010/main" val="168080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AC37792-3584-8F44-A228-D4CCCED21F2F}"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66011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week!</a:t>
            </a:r>
          </a:p>
        </p:txBody>
      </p:sp>
      <p:sp>
        <p:nvSpPr>
          <p:cNvPr id="4" name="Slide Number Placeholder 3"/>
          <p:cNvSpPr>
            <a:spLocks noGrp="1"/>
          </p:cNvSpPr>
          <p:nvPr>
            <p:ph type="sldNum" sz="quarter" idx="5"/>
          </p:nvPr>
        </p:nvSpPr>
        <p:spPr/>
        <p:txBody>
          <a:bodyPr/>
          <a:lstStyle/>
          <a:p>
            <a:fld id="{AAC37792-3584-8F44-A228-D4CCCED21F2F}" type="slidenum">
              <a:rPr lang="en-US" smtClean="0"/>
              <a:t>9</a:t>
            </a:fld>
            <a:endParaRPr lang="en-US"/>
          </a:p>
        </p:txBody>
      </p:sp>
    </p:spTree>
    <p:extLst>
      <p:ext uri="{BB962C8B-B14F-4D97-AF65-F5344CB8AC3E}">
        <p14:creationId xmlns:p14="http://schemas.microsoft.com/office/powerpoint/2010/main" val="296887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AC37792-3584-8F44-A228-D4CCCED21F2F}"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143376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Morris, </a:t>
            </a:r>
            <a:r>
              <a:rPr lang="en-US" i="1" dirty="0"/>
              <a:t>Tyndale</a:t>
            </a:r>
          </a:p>
          <a:p>
            <a:endParaRPr lang="en-US" i="0" dirty="0"/>
          </a:p>
          <a:p>
            <a:r>
              <a:rPr lang="en-US" i="0" u="sng" dirty="0"/>
              <a:t>Vs 5</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Seven spirits recurs in 3:1; 4:5; 5:6</a:t>
            </a:r>
            <a:r>
              <a:rPr lang="en-US" sz="1200" b="0" i="0" kern="1200" dirty="0">
                <a:solidFill>
                  <a:schemeClr val="tx1"/>
                </a:solidFill>
                <a:effectLst/>
                <a:latin typeface="+mn-lt"/>
                <a:ea typeface="+mn-ea"/>
                <a:cs typeface="+mn-cs"/>
              </a:rPr>
              <a:t>. On the whole it seems most probable that we should see seven as signifying perfection or the like, and the whole expression as pointing to the Holy Spirit. The number may derive from </a:t>
            </a:r>
            <a:r>
              <a:rPr lang="en-US" sz="1200" b="1" i="0" u="sng" kern="1200" dirty="0">
                <a:solidFill>
                  <a:schemeClr val="tx1"/>
                </a:solidFill>
                <a:effectLst/>
                <a:latin typeface="+mn-lt"/>
                <a:ea typeface="+mn-ea"/>
                <a:cs typeface="+mn-cs"/>
              </a:rPr>
              <a:t>Isaiah 11:2–3</a:t>
            </a:r>
            <a:r>
              <a:rPr lang="en-US" sz="1200" b="0" i="0" kern="1200" dirty="0">
                <a:solidFill>
                  <a:schemeClr val="tx1"/>
                </a:solidFill>
                <a:effectLst/>
                <a:latin typeface="+mn-lt"/>
                <a:ea typeface="+mn-ea"/>
                <a:cs typeface="+mn-cs"/>
              </a:rPr>
              <a:t>, and be meant to remind us of the seven modes of operation of the Spirit.</a:t>
            </a:r>
          </a:p>
          <a:p>
            <a:pPr marL="171450" indent="-171450">
              <a:buFont typeface="Arial" panose="020B0604020202020204" pitchFamily="34" charset="0"/>
              <a:buChar char="•"/>
            </a:pPr>
            <a:r>
              <a:rPr lang="en-US" sz="1200" b="1" i="1" u="sng" kern="1200" dirty="0">
                <a:solidFill>
                  <a:schemeClr val="tx1"/>
                </a:solidFill>
                <a:effectLst/>
                <a:latin typeface="+mn-lt"/>
                <a:ea typeface="+mn-ea"/>
                <a:cs typeface="+mn-cs"/>
              </a:rPr>
              <a:t>Pulpit Commentary</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Holy Spirit, represented in his sevenfold operation, by lamps, which illumine. The same idea is expressed under another figure in Revelation 5:6, where the searching, enlightening power of the Holy Spirit is typified by seven eyes.</a:t>
            </a:r>
          </a:p>
          <a:p>
            <a:pPr rtl="0"/>
            <a:endParaRPr lang="en-US" sz="1200" b="0" i="0" kern="1200" dirty="0">
              <a:solidFill>
                <a:schemeClr val="tx1"/>
              </a:solidFill>
              <a:effectLst/>
              <a:latin typeface="+mn-lt"/>
              <a:ea typeface="+mn-ea"/>
              <a:cs typeface="+mn-cs"/>
            </a:endParaRPr>
          </a:p>
          <a:p>
            <a:pPr rtl="0"/>
            <a:r>
              <a:rPr kumimoji="0" lang="en-US" sz="1200" b="1" i="0" u="sng" strike="noStrike" kern="1200" cap="none" spc="0" normalizeH="0" baseline="0" noProof="0" dirty="0">
                <a:ln>
                  <a:noFill/>
                </a:ln>
                <a:solidFill>
                  <a:prstClr val="black"/>
                </a:solidFill>
                <a:effectLst/>
                <a:uLnTx/>
                <a:uFillTx/>
                <a:latin typeface="+mn-lt"/>
                <a:ea typeface="+mn-ea"/>
                <a:cs typeface="+mn-cs"/>
              </a:rPr>
              <a:t>Isaiah 11:2–3</a:t>
            </a:r>
            <a:endParaRPr lang="en-US" sz="1200" b="0" i="0" kern="1200" dirty="0">
              <a:solidFill>
                <a:schemeClr val="tx1"/>
              </a:solidFill>
              <a:effectLst/>
              <a:latin typeface="+mn-lt"/>
              <a:ea typeface="+mn-ea"/>
              <a:cs typeface="+mn-cs"/>
            </a:endParaRPr>
          </a:p>
          <a:p>
            <a:pPr lvl="1"/>
            <a:r>
              <a:rPr lang="en-US" i="1" dirty="0"/>
              <a:t>1 Out of the stump of David’s family will grow a shoot—</a:t>
            </a:r>
          </a:p>
          <a:p>
            <a:pPr lvl="1"/>
            <a:r>
              <a:rPr lang="en-US" i="1" dirty="0"/>
              <a:t>    yes, a new Branch bearing fruit from the old root.</a:t>
            </a:r>
          </a:p>
          <a:p>
            <a:pPr lvl="1"/>
            <a:r>
              <a:rPr lang="en-US" i="1" dirty="0"/>
              <a:t>2 And the Spirit of the Lord will rest on him—</a:t>
            </a:r>
          </a:p>
          <a:p>
            <a:pPr lvl="1"/>
            <a:r>
              <a:rPr lang="en-US" i="1" dirty="0"/>
              <a:t>    the Spirit of </a:t>
            </a:r>
            <a:r>
              <a:rPr lang="en-US" b="1" i="1" u="sng" dirty="0"/>
              <a:t>wisdom</a:t>
            </a:r>
            <a:r>
              <a:rPr lang="en-US" i="1" dirty="0"/>
              <a:t> and </a:t>
            </a:r>
            <a:r>
              <a:rPr lang="en-US" b="1" i="1" u="sng" dirty="0"/>
              <a:t>understanding</a:t>
            </a:r>
            <a:r>
              <a:rPr lang="en-US" i="1" dirty="0"/>
              <a:t>,</a:t>
            </a:r>
          </a:p>
          <a:p>
            <a:pPr lvl="1"/>
            <a:r>
              <a:rPr lang="en-US" i="1" dirty="0"/>
              <a:t>the Spirit of </a:t>
            </a:r>
            <a:r>
              <a:rPr lang="en-US" b="1" i="1" u="sng" dirty="0"/>
              <a:t>counsel</a:t>
            </a:r>
            <a:r>
              <a:rPr lang="en-US" i="1" dirty="0"/>
              <a:t> and </a:t>
            </a:r>
            <a:r>
              <a:rPr lang="en-US" b="1" i="1" u="sng" dirty="0"/>
              <a:t>might</a:t>
            </a:r>
            <a:r>
              <a:rPr lang="en-US" i="1" dirty="0"/>
              <a:t>,</a:t>
            </a:r>
          </a:p>
          <a:p>
            <a:pPr lvl="1"/>
            <a:r>
              <a:rPr lang="en-US" i="1" dirty="0"/>
              <a:t>    the Spirit of </a:t>
            </a:r>
            <a:r>
              <a:rPr lang="en-US" b="1" i="1" u="sng" dirty="0"/>
              <a:t>knowledge</a:t>
            </a:r>
            <a:r>
              <a:rPr lang="en-US" i="1" dirty="0"/>
              <a:t> and </a:t>
            </a:r>
            <a:r>
              <a:rPr lang="en-US" b="1" i="1" u="sng" dirty="0"/>
              <a:t>the fear of the Lord</a:t>
            </a:r>
            <a:r>
              <a:rPr lang="en-US" i="1" dirty="0"/>
              <a:t>.</a:t>
            </a:r>
          </a:p>
          <a:p>
            <a:pPr lvl="1"/>
            <a:r>
              <a:rPr lang="en-US" i="1" dirty="0"/>
              <a:t>3 He will delight in obeying the Lord.</a:t>
            </a:r>
          </a:p>
          <a:p>
            <a:pPr lvl="1"/>
            <a:r>
              <a:rPr lang="en-US" i="1" dirty="0"/>
              <a:t>    He will not judge by appearance</a:t>
            </a:r>
          </a:p>
          <a:p>
            <a:pPr lvl="1"/>
            <a:r>
              <a:rPr lang="en-US" i="1" dirty="0"/>
              <a:t>    nor make a decision based on hearsay.</a:t>
            </a:r>
          </a:p>
          <a:p>
            <a:pPr lvl="1"/>
            <a:r>
              <a:rPr lang="en-US" i="1" dirty="0"/>
              <a:t>4 He will give </a:t>
            </a:r>
            <a:r>
              <a:rPr lang="en-US" b="1" i="1" u="sng" dirty="0"/>
              <a:t>justice</a:t>
            </a:r>
            <a:r>
              <a:rPr lang="en-US" i="1" dirty="0"/>
              <a:t> to the poor</a:t>
            </a:r>
          </a:p>
          <a:p>
            <a:pPr lvl="1"/>
            <a:r>
              <a:rPr lang="en-US" i="1" dirty="0"/>
              <a:t>    and make fair decisions for the exploited.</a:t>
            </a:r>
          </a:p>
          <a:p>
            <a:pPr lvl="1"/>
            <a:r>
              <a:rPr lang="en-US" i="1" dirty="0"/>
              <a:t>The earth will shake at the force of his word,</a:t>
            </a:r>
          </a:p>
          <a:p>
            <a:pPr lvl="1"/>
            <a:r>
              <a:rPr lang="en-US" i="1" dirty="0"/>
              <a:t>    and one breath from his mouth will destroy the wicked.</a:t>
            </a:r>
          </a:p>
          <a:p>
            <a:pPr lvl="1"/>
            <a:r>
              <a:rPr lang="en-US" i="1" dirty="0"/>
              <a:t>5 He will wear righteousness like a belt</a:t>
            </a:r>
          </a:p>
          <a:p>
            <a:pPr lvl="1"/>
            <a:r>
              <a:rPr lang="en-US" i="1" dirty="0"/>
              <a:t>    and truth like an undergarment.</a:t>
            </a:r>
          </a:p>
          <a:p>
            <a:pPr lvl="1"/>
            <a:endParaRPr lang="en-US" i="1" dirty="0"/>
          </a:p>
          <a:p>
            <a:pPr lvl="1"/>
            <a:r>
              <a:rPr lang="en-US" i="1" dirty="0"/>
              <a:t>6 In that day the wolf and the lamb will live together;</a:t>
            </a:r>
          </a:p>
          <a:p>
            <a:pPr lvl="1"/>
            <a:r>
              <a:rPr lang="en-US" i="1" dirty="0"/>
              <a:t>    the leopard will lie down with the baby goat.</a:t>
            </a:r>
          </a:p>
          <a:p>
            <a:pPr lvl="1"/>
            <a:r>
              <a:rPr lang="en-US" i="1" dirty="0"/>
              <a:t>The calf and the yearling will be safe with the lion,</a:t>
            </a:r>
          </a:p>
          <a:p>
            <a:pPr lvl="1"/>
            <a:r>
              <a:rPr lang="en-US" i="1" dirty="0"/>
              <a:t>    and a little child will lead them all.</a:t>
            </a:r>
            <a:br>
              <a:rPr lang="en-US" i="1" dirty="0"/>
            </a:br>
            <a:r>
              <a:rPr lang="en-US" i="1" dirty="0"/>
              <a:t>all.</a:t>
            </a:r>
          </a:p>
        </p:txBody>
      </p:sp>
      <p:sp>
        <p:nvSpPr>
          <p:cNvPr id="4" name="Slide Number Placeholder 3"/>
          <p:cNvSpPr>
            <a:spLocks noGrp="1"/>
          </p:cNvSpPr>
          <p:nvPr>
            <p:ph type="sldNum" sz="quarter" idx="5"/>
          </p:nvPr>
        </p:nvSpPr>
        <p:spPr/>
        <p:txBody>
          <a:bodyPr/>
          <a:lstStyle/>
          <a:p>
            <a:fld id="{AAC37792-3584-8F44-A228-D4CCCED21F2F}" type="slidenum">
              <a:rPr lang="en-US" smtClean="0"/>
              <a:t>14</a:t>
            </a:fld>
            <a:endParaRPr lang="en-US"/>
          </a:p>
        </p:txBody>
      </p:sp>
    </p:spTree>
    <p:extLst>
      <p:ext uri="{BB962C8B-B14F-4D97-AF65-F5344CB8AC3E}">
        <p14:creationId xmlns:p14="http://schemas.microsoft.com/office/powerpoint/2010/main" val="2824686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4 creatures?</a:t>
            </a:r>
            <a:r>
              <a:rPr lang="en-US" dirty="0"/>
              <a:t>: 1) mightiest of species; representative of all of God’s living creation; all nature worships God; 2) representative of classes of mighty angels [Ezekiel 1 and 10; closest to the throne; 3) representative of the tribes of Israel; banners on all four sides of tabernacle; 4) symbols of the Gospels.....</a:t>
            </a:r>
          </a:p>
          <a:p>
            <a:endParaRPr lang="en-US" dirty="0"/>
          </a:p>
          <a:p>
            <a:r>
              <a:rPr lang="en-US" dirty="0"/>
              <a:t>In Ezekiel 1 and 10, each angel has all four faces and only 4 wings</a:t>
            </a:r>
          </a:p>
          <a:p>
            <a:r>
              <a:rPr lang="en-US" dirty="0"/>
              <a:t>In Daniel 7, different beasts, some with wings</a:t>
            </a:r>
          </a:p>
        </p:txBody>
      </p:sp>
      <p:sp>
        <p:nvSpPr>
          <p:cNvPr id="4" name="Slide Number Placeholder 3"/>
          <p:cNvSpPr>
            <a:spLocks noGrp="1"/>
          </p:cNvSpPr>
          <p:nvPr>
            <p:ph type="sldNum" sz="quarter" idx="5"/>
          </p:nvPr>
        </p:nvSpPr>
        <p:spPr/>
        <p:txBody>
          <a:bodyPr/>
          <a:lstStyle/>
          <a:p>
            <a:fld id="{AAC37792-3584-8F44-A228-D4CCCED21F2F}" type="slidenum">
              <a:rPr lang="en-US" smtClean="0"/>
              <a:t>15</a:t>
            </a:fld>
            <a:endParaRPr lang="en-US"/>
          </a:p>
        </p:txBody>
      </p:sp>
    </p:spTree>
    <p:extLst>
      <p:ext uri="{BB962C8B-B14F-4D97-AF65-F5344CB8AC3E}">
        <p14:creationId xmlns:p14="http://schemas.microsoft.com/office/powerpoint/2010/main" val="477604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google.com/search?q=revelation+4+four+living+creatures+gospel+writers&amp;tbm=isch&amp;ved=2ahUKEwiNsKO5gq3qAhUJ-awKHUlsCasQ2-cCegQIABAA&amp;oq=revelation+4+four+living+creatures+gospel+writers&amp;gs_lcp=CgNpbWcQAzoCCAA6BAgAEB5Q-oMDWOKkA2CVpgNoAHAAeACAAWeIAZoHkgEEMTMuMZgBAKABAaoBC2d3cy13aXotaW1n&amp;sclient=img&amp;ei=AgP9Xo2nDonyswXJ2KXYCg&amp;bih=576&amp;biw=1366&amp;rlz=1C1SQJL_enUS782US782#imgrc=3NMxrA0dgH5hHM</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16</a:t>
            </a:fld>
            <a:endParaRPr lang="en-US"/>
          </a:p>
        </p:txBody>
      </p:sp>
    </p:spTree>
    <p:extLst>
      <p:ext uri="{BB962C8B-B14F-4D97-AF65-F5344CB8AC3E}">
        <p14:creationId xmlns:p14="http://schemas.microsoft.com/office/powerpoint/2010/main" val="2772265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7/8/2020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7/8/2020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7/8/2020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7/8/2020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7/8/2020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7/8/2020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7/8/2020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iblehub.com/exodus/19-16.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pastor@faithprinceton.org" TargetMode="External"/><Relationship Id="rId2" Type="http://schemas.openxmlformats.org/officeDocument/2006/relationships/hyperlink" Target="http://www.faithprinceton.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2424"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4:5-7</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a:bodyPr>
          <a:lstStyle/>
          <a:p>
            <a:pPr marL="0" indent="0">
              <a:buNone/>
            </a:pPr>
            <a:r>
              <a:rPr lang="en-US" sz="3200" i="1" dirty="0"/>
              <a:t>5 Out from the throne come flashes of lightning and sounds and peals of thunder. And there were seven lamps of fire burning before the throne, which are the seven Spirits of God; 6 and before the throne there was something like a sea of glass, like crystal; and in the center and around the throne, four living creatures full of eyes in front and behind. 7 The first creature was like a lion, and the second creature like a calf, and the third creature had a face like that of a man, and the fourth creature was like a flying eagle.</a:t>
            </a:r>
          </a:p>
        </p:txBody>
      </p:sp>
    </p:spTree>
    <p:extLst>
      <p:ext uri="{BB962C8B-B14F-4D97-AF65-F5344CB8AC3E}">
        <p14:creationId xmlns:p14="http://schemas.microsoft.com/office/powerpoint/2010/main" val="30547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4:8</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a:bodyPr>
          <a:lstStyle/>
          <a:p>
            <a:pPr marL="0" indent="0">
              <a:buNone/>
            </a:pPr>
            <a:r>
              <a:rPr lang="en-US" sz="3200" i="1" dirty="0"/>
              <a:t> 8 And the four living creatures, each one of them having six wings, are full of eyes around and within; and day and night they do not cease to say,</a:t>
            </a:r>
          </a:p>
          <a:p>
            <a:pPr marL="0" indent="0">
              <a:buNone/>
            </a:pPr>
            <a:endParaRPr lang="en-US" sz="3200" i="1" dirty="0"/>
          </a:p>
          <a:p>
            <a:pPr marL="0" indent="0">
              <a:buNone/>
            </a:pPr>
            <a:r>
              <a:rPr lang="en-US" sz="3200" i="1" dirty="0"/>
              <a:t>“Holy, holy, holy is the Lord God, the Almighty, who was and who is and who is to come.”</a:t>
            </a:r>
          </a:p>
        </p:txBody>
      </p:sp>
    </p:spTree>
    <p:extLst>
      <p:ext uri="{BB962C8B-B14F-4D97-AF65-F5344CB8AC3E}">
        <p14:creationId xmlns:p14="http://schemas.microsoft.com/office/powerpoint/2010/main" val="125682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4:9-11</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lnSpcReduction="10000"/>
          </a:bodyPr>
          <a:lstStyle/>
          <a:p>
            <a:pPr marL="0" indent="0">
              <a:buNone/>
            </a:pPr>
            <a:r>
              <a:rPr lang="en-US" sz="3200" i="1" dirty="0"/>
              <a:t> 9 And when the living creatures give glory and honor and thanks to Him who sits on the throne, to Him who lives forever and ever, 10 the twenty-four elders will fall down before Him who sits on the throne, and will worship Him who lives forever and ever, and will cast their crowns before the throne, saying,</a:t>
            </a:r>
          </a:p>
          <a:p>
            <a:pPr marL="0" indent="0">
              <a:buNone/>
            </a:pPr>
            <a:endParaRPr lang="en-US" sz="3200" i="1" dirty="0"/>
          </a:p>
          <a:p>
            <a:pPr marL="0" indent="0">
              <a:buNone/>
            </a:pPr>
            <a:r>
              <a:rPr lang="en-US" sz="3200" i="1" dirty="0"/>
              <a:t>11 “Worthy are You, our Lord and our God, to receive glory and honor and power; for You created all things, and because of Your will they existed, and were created.”</a:t>
            </a:r>
          </a:p>
        </p:txBody>
      </p:sp>
    </p:spTree>
    <p:extLst>
      <p:ext uri="{BB962C8B-B14F-4D97-AF65-F5344CB8AC3E}">
        <p14:creationId xmlns:p14="http://schemas.microsoft.com/office/powerpoint/2010/main" val="114317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2FD8-661C-B347-A049-B21B7EBDD035}"/>
              </a:ext>
            </a:extLst>
          </p:cNvPr>
          <p:cNvSpPr>
            <a:spLocks noGrp="1"/>
          </p:cNvSpPr>
          <p:nvPr>
            <p:ph type="title"/>
          </p:nvPr>
        </p:nvSpPr>
        <p:spPr/>
        <p:txBody>
          <a:bodyPr/>
          <a:lstStyle/>
          <a:p>
            <a:r>
              <a:rPr lang="en-US" dirty="0"/>
              <a:t>Revelation 4 – A Glimpse into Heaven</a:t>
            </a:r>
          </a:p>
        </p:txBody>
      </p:sp>
      <p:sp>
        <p:nvSpPr>
          <p:cNvPr id="5" name="Content Placeholder 4">
            <a:extLst>
              <a:ext uri="{FF2B5EF4-FFF2-40B4-BE49-F238E27FC236}">
                <a16:creationId xmlns:a16="http://schemas.microsoft.com/office/drawing/2014/main" id="{1EC8E8EE-EFA9-2C4C-8418-A0F279F879B5}"/>
              </a:ext>
            </a:extLst>
          </p:cNvPr>
          <p:cNvSpPr>
            <a:spLocks noGrp="1"/>
          </p:cNvSpPr>
          <p:nvPr>
            <p:ph idx="1"/>
          </p:nvPr>
        </p:nvSpPr>
        <p:spPr/>
        <p:txBody>
          <a:bodyPr>
            <a:normAutofit/>
          </a:bodyPr>
          <a:lstStyle/>
          <a:p>
            <a:r>
              <a:rPr lang="en-US" sz="4000" dirty="0"/>
              <a:t>Last week vs 1-4</a:t>
            </a:r>
          </a:p>
          <a:p>
            <a:r>
              <a:rPr lang="en-US" sz="4000" dirty="0"/>
              <a:t>This week begin with verse 5</a:t>
            </a:r>
          </a:p>
        </p:txBody>
      </p:sp>
    </p:spTree>
    <p:extLst>
      <p:ext uri="{BB962C8B-B14F-4D97-AF65-F5344CB8AC3E}">
        <p14:creationId xmlns:p14="http://schemas.microsoft.com/office/powerpoint/2010/main" val="30727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4:5-6</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13508" y="2048932"/>
            <a:ext cx="11599817" cy="4555067"/>
          </a:xfrm>
        </p:spPr>
        <p:txBody>
          <a:bodyPr>
            <a:normAutofit/>
          </a:bodyPr>
          <a:lstStyle/>
          <a:p>
            <a:pPr marL="0" indent="0">
              <a:buNone/>
            </a:pPr>
            <a:r>
              <a:rPr lang="en-US" sz="3200" i="1" dirty="0"/>
              <a:t>5 Out from the throne come flashes of lightning and sounds and peals of thunder. And there were seven lamps of fire burning before the throne, which are the </a:t>
            </a:r>
            <a:r>
              <a:rPr lang="en-US" sz="3200" b="1" i="1" u="sng" dirty="0"/>
              <a:t>seven Spirits of God</a:t>
            </a:r>
            <a:r>
              <a:rPr lang="en-US" sz="3200" i="1" dirty="0"/>
              <a:t>; 6 and before the throne there was something like a sea of glass, like crystal; and in the center and around the throne, four living creatures full of eyes in front and behind.</a:t>
            </a:r>
          </a:p>
          <a:p>
            <a:pPr lvl="1"/>
            <a:r>
              <a:rPr lang="nn-NO" sz="3600" dirty="0">
                <a:solidFill>
                  <a:schemeClr val="bg1"/>
                </a:solidFill>
              </a:rPr>
              <a:t>Reminiscent of Sinai </a:t>
            </a:r>
            <a:r>
              <a:rPr lang="nn-NO" sz="3600" dirty="0"/>
              <a:t>(</a:t>
            </a:r>
            <a:r>
              <a:rPr lang="nn-NO" sz="3600" dirty="0">
                <a:hlinkClick r:id="rId3" tooltip="And it came to pass on the third day in the morning, that there were thunders and lightning, and a thick cloud on the mount, and the voice of the trumpet exceeding loud; so that all the people that was in the camp trembled."/>
              </a:rPr>
              <a:t>Exodus 19:16</a:t>
            </a:r>
            <a:r>
              <a:rPr lang="nn-NO" sz="3600" dirty="0"/>
              <a:t>)</a:t>
            </a:r>
            <a:r>
              <a:rPr lang="en-US" sz="3600" i="1" dirty="0">
                <a:solidFill>
                  <a:schemeClr val="bg1"/>
                </a:solidFill>
              </a:rPr>
              <a:t> = </a:t>
            </a:r>
            <a:r>
              <a:rPr lang="en-US" sz="3600" dirty="0">
                <a:solidFill>
                  <a:schemeClr val="bg1"/>
                </a:solidFill>
              </a:rPr>
              <a:t>lightning, thunder, fire</a:t>
            </a:r>
            <a:endParaRPr lang="en-US" sz="3600" i="1" dirty="0">
              <a:solidFill>
                <a:schemeClr val="bg1"/>
              </a:solidFill>
            </a:endParaRPr>
          </a:p>
          <a:p>
            <a:pPr lvl="1"/>
            <a:r>
              <a:rPr lang="en-US" sz="3600" i="1" dirty="0">
                <a:solidFill>
                  <a:schemeClr val="bg1"/>
                </a:solidFill>
              </a:rPr>
              <a:t>“sevenfold Spirit of God” </a:t>
            </a:r>
            <a:r>
              <a:rPr lang="en-US" sz="3600" dirty="0">
                <a:solidFill>
                  <a:schemeClr val="bg1"/>
                </a:solidFill>
              </a:rPr>
              <a:t>(NLT) = Rev. 3:1; 4:5; 5:6</a:t>
            </a:r>
          </a:p>
          <a:p>
            <a:pPr lvl="1"/>
            <a:endParaRPr lang="en-US" sz="3200" i="1" dirty="0">
              <a:solidFill>
                <a:schemeClr val="bg1"/>
              </a:solidFill>
            </a:endParaRPr>
          </a:p>
        </p:txBody>
      </p:sp>
    </p:spTree>
    <p:extLst>
      <p:ext uri="{BB962C8B-B14F-4D97-AF65-F5344CB8AC3E}">
        <p14:creationId xmlns:p14="http://schemas.microsoft.com/office/powerpoint/2010/main" val="249279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4:6-7</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a:bodyPr>
          <a:lstStyle/>
          <a:p>
            <a:pPr marL="0" indent="0">
              <a:buNone/>
            </a:pPr>
            <a:r>
              <a:rPr lang="en-US" sz="3200" i="1" dirty="0"/>
              <a:t>6 ... and in the center and around the throne, </a:t>
            </a:r>
            <a:r>
              <a:rPr lang="en-US" sz="3200" b="1" i="1" u="sng" dirty="0"/>
              <a:t>four living creatures</a:t>
            </a:r>
            <a:r>
              <a:rPr lang="en-US" sz="3200" i="1" dirty="0"/>
              <a:t> </a:t>
            </a:r>
            <a:r>
              <a:rPr lang="en-US" sz="3200" b="1" i="1" dirty="0"/>
              <a:t>full of eyes </a:t>
            </a:r>
            <a:r>
              <a:rPr lang="en-US" sz="3200" i="1" dirty="0"/>
              <a:t>in front and behind. 7 The first creature was like a </a:t>
            </a:r>
            <a:r>
              <a:rPr lang="en-US" sz="3200" b="1" i="1" u="sng" dirty="0"/>
              <a:t>lion</a:t>
            </a:r>
            <a:r>
              <a:rPr lang="en-US" sz="3200" i="1" dirty="0"/>
              <a:t>, and the second creature like a </a:t>
            </a:r>
            <a:r>
              <a:rPr lang="en-US" sz="3200" b="1" i="1" u="sng" dirty="0"/>
              <a:t>calf</a:t>
            </a:r>
            <a:r>
              <a:rPr lang="en-US" sz="3200" i="1" dirty="0"/>
              <a:t>, and the third creature had a face like that of a </a:t>
            </a:r>
            <a:r>
              <a:rPr lang="en-US" sz="3200" b="1" i="1" u="sng" dirty="0"/>
              <a:t>man</a:t>
            </a:r>
            <a:r>
              <a:rPr lang="en-US" sz="3200" i="1" dirty="0"/>
              <a:t>, and the fourth creature was like a flying </a:t>
            </a:r>
            <a:r>
              <a:rPr lang="en-US" sz="3200" b="1" i="1" u="sng" dirty="0"/>
              <a:t>eagle</a:t>
            </a:r>
            <a:r>
              <a:rPr lang="en-US" sz="3200" i="1" dirty="0"/>
              <a:t>.  </a:t>
            </a:r>
          </a:p>
          <a:p>
            <a:pPr lvl="1"/>
            <a:r>
              <a:rPr lang="en-US" sz="3200" b="1" i="1" dirty="0">
                <a:solidFill>
                  <a:schemeClr val="bg1"/>
                </a:solidFill>
              </a:rPr>
              <a:t>Four living creatures </a:t>
            </a:r>
            <a:r>
              <a:rPr lang="en-US" sz="3200" b="1" dirty="0">
                <a:solidFill>
                  <a:schemeClr val="bg1"/>
                </a:solidFill>
              </a:rPr>
              <a:t>= see Ezekiel 1 and 10; Daniel 7?</a:t>
            </a:r>
          </a:p>
          <a:p>
            <a:pPr lvl="1"/>
            <a:r>
              <a:rPr lang="en-US" sz="3200" b="1" dirty="0">
                <a:solidFill>
                  <a:schemeClr val="bg1"/>
                </a:solidFill>
              </a:rPr>
              <a:t>The mightiest of species = All creation worships before the Throne of God Almighty</a:t>
            </a:r>
          </a:p>
        </p:txBody>
      </p:sp>
    </p:spTree>
    <p:extLst>
      <p:ext uri="{BB962C8B-B14F-4D97-AF65-F5344CB8AC3E}">
        <p14:creationId xmlns:p14="http://schemas.microsoft.com/office/powerpoint/2010/main" val="376364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B30A152C-6B77-46D2-92B6-0FA5241E1544}"/>
              </a:ext>
            </a:extLst>
          </p:cNvPr>
          <p:cNvPicPr>
            <a:picLocks noChangeAspect="1"/>
          </p:cNvPicPr>
          <p:nvPr/>
        </p:nvPicPr>
        <p:blipFill rotWithShape="1">
          <a:blip r:embed="rId3">
            <a:extLst>
              <a:ext uri="{28A0092B-C50C-407E-A947-70E740481C1C}">
                <a14:useLocalDpi xmlns:a14="http://schemas.microsoft.com/office/drawing/2010/main" val="0"/>
              </a:ext>
            </a:extLst>
          </a:blip>
          <a:srcRect b="10529"/>
          <a:stretch/>
        </p:blipFill>
        <p:spPr>
          <a:xfrm>
            <a:off x="0" y="-3815"/>
            <a:ext cx="12192000" cy="6861815"/>
          </a:xfrm>
          <a:prstGeom prst="rect">
            <a:avLst/>
          </a:prstGeom>
        </p:spPr>
      </p:pic>
    </p:spTree>
    <p:extLst>
      <p:ext uri="{BB962C8B-B14F-4D97-AF65-F5344CB8AC3E}">
        <p14:creationId xmlns:p14="http://schemas.microsoft.com/office/powerpoint/2010/main" val="119033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11521F49-6C6A-4940-961F-970669AD3D2C}"/>
              </a:ext>
            </a:extLst>
          </p:cNvPr>
          <p:cNvPicPr>
            <a:picLocks noChangeAspect="1"/>
          </p:cNvPicPr>
          <p:nvPr/>
        </p:nvPicPr>
        <p:blipFill rotWithShape="1">
          <a:blip r:embed="rId3">
            <a:extLst>
              <a:ext uri="{28A0092B-C50C-407E-A947-70E740481C1C}">
                <a14:useLocalDpi xmlns:a14="http://schemas.microsoft.com/office/drawing/2010/main" val="0"/>
              </a:ext>
            </a:extLst>
          </a:blip>
          <a:srcRect l="51942" t="11676" r="3298" b="8747"/>
          <a:stretch/>
        </p:blipFill>
        <p:spPr>
          <a:xfrm>
            <a:off x="6313996" y="373118"/>
            <a:ext cx="5611304" cy="57294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A group of people posing for a photo&#10;&#10;Description automatically generated">
            <a:extLst>
              <a:ext uri="{FF2B5EF4-FFF2-40B4-BE49-F238E27FC236}">
                <a16:creationId xmlns:a16="http://schemas.microsoft.com/office/drawing/2014/main" id="{1D4C6395-CB46-4EFF-9252-88077AAD72A4}"/>
              </a:ext>
            </a:extLst>
          </p:cNvPr>
          <p:cNvPicPr>
            <a:picLocks noChangeAspect="1"/>
          </p:cNvPicPr>
          <p:nvPr/>
        </p:nvPicPr>
        <p:blipFill rotWithShape="1">
          <a:blip r:embed="rId3">
            <a:extLst>
              <a:ext uri="{28A0092B-C50C-407E-A947-70E740481C1C}">
                <a14:useLocalDpi xmlns:a14="http://schemas.microsoft.com/office/drawing/2010/main" val="0"/>
              </a:ext>
            </a:extLst>
          </a:blip>
          <a:srcRect l="25887" t="13621" r="50586" b="10846"/>
          <a:stretch/>
        </p:blipFill>
        <p:spPr>
          <a:xfrm>
            <a:off x="266700" y="373117"/>
            <a:ext cx="3065778" cy="57294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A group of people posing for a photo&#10;&#10;Description automatically generated">
            <a:extLst>
              <a:ext uri="{FF2B5EF4-FFF2-40B4-BE49-F238E27FC236}">
                <a16:creationId xmlns:a16="http://schemas.microsoft.com/office/drawing/2014/main" id="{C9324199-8095-415F-923E-B1BE7B7AF5A5}"/>
              </a:ext>
            </a:extLst>
          </p:cNvPr>
          <p:cNvPicPr>
            <a:picLocks noChangeAspect="1"/>
          </p:cNvPicPr>
          <p:nvPr/>
        </p:nvPicPr>
        <p:blipFill rotWithShape="1">
          <a:blip r:embed="rId3">
            <a:extLst>
              <a:ext uri="{28A0092B-C50C-407E-A947-70E740481C1C}">
                <a14:useLocalDpi xmlns:a14="http://schemas.microsoft.com/office/drawing/2010/main" val="0"/>
              </a:ext>
            </a:extLst>
          </a:blip>
          <a:srcRect l="3444" t="13796" r="76217" b="8356"/>
          <a:stretch/>
        </p:blipFill>
        <p:spPr>
          <a:xfrm>
            <a:off x="3489632" y="373117"/>
            <a:ext cx="2606368" cy="57294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C5271004-90E4-4AF0-AFBB-41FAA491B71C}"/>
              </a:ext>
            </a:extLst>
          </p:cNvPr>
          <p:cNvSpPr txBox="1"/>
          <p:nvPr/>
        </p:nvSpPr>
        <p:spPr>
          <a:xfrm>
            <a:off x="266700" y="6102556"/>
            <a:ext cx="11658600" cy="646331"/>
          </a:xfrm>
          <a:prstGeom prst="rect">
            <a:avLst/>
          </a:prstGeom>
          <a:noFill/>
        </p:spPr>
        <p:txBody>
          <a:bodyPr wrap="square" rtlCol="0">
            <a:spAutoFit/>
          </a:bodyPr>
          <a:lstStyle/>
          <a:p>
            <a:r>
              <a:rPr lang="en-US" sz="3600" b="1" dirty="0">
                <a:latin typeface="Copperplate Gothic Light" panose="020E0507020206020404" pitchFamily="34" charset="0"/>
              </a:rPr>
              <a:t>   Matthew		Mark		   Luke		   John</a:t>
            </a:r>
          </a:p>
        </p:txBody>
      </p:sp>
    </p:spTree>
    <p:extLst>
      <p:ext uri="{BB962C8B-B14F-4D97-AF65-F5344CB8AC3E}">
        <p14:creationId xmlns:p14="http://schemas.microsoft.com/office/powerpoint/2010/main" val="395658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4:8</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182880" y="1834166"/>
            <a:ext cx="11782697" cy="4769833"/>
          </a:xfrm>
        </p:spPr>
        <p:txBody>
          <a:bodyPr>
            <a:normAutofit fontScale="92500" lnSpcReduction="10000"/>
          </a:bodyPr>
          <a:lstStyle/>
          <a:p>
            <a:pPr marL="0" indent="0">
              <a:buNone/>
            </a:pPr>
            <a:r>
              <a:rPr lang="en-US" sz="3200" i="1" dirty="0"/>
              <a:t> 8 And the four living creatures, each one of them having </a:t>
            </a:r>
            <a:r>
              <a:rPr lang="en-US" sz="3200" b="1" i="1" u="sng" dirty="0"/>
              <a:t>six wings</a:t>
            </a:r>
            <a:r>
              <a:rPr lang="en-US" sz="3200" i="1" dirty="0"/>
              <a:t>, are </a:t>
            </a:r>
            <a:r>
              <a:rPr lang="en-US" sz="3200" b="1" i="1" u="sng" dirty="0"/>
              <a:t>full of eyes </a:t>
            </a:r>
            <a:r>
              <a:rPr lang="en-US" sz="3200" i="1" dirty="0"/>
              <a:t>around and within; and day and night they do not cease to say,</a:t>
            </a:r>
          </a:p>
          <a:p>
            <a:pPr marL="457200" lvl="1" indent="0">
              <a:buNone/>
            </a:pPr>
            <a:r>
              <a:rPr lang="en-US" sz="3200" i="1" dirty="0"/>
              <a:t>“Holy, holy, holy is the Lord God, the Almighty, who was and who is and who is to come.”</a:t>
            </a:r>
          </a:p>
          <a:p>
            <a:pPr lvl="1"/>
            <a:r>
              <a:rPr lang="en-US" sz="3200" b="1" i="1" dirty="0">
                <a:solidFill>
                  <a:schemeClr val="bg1"/>
                </a:solidFill>
              </a:rPr>
              <a:t>Six wings = </a:t>
            </a:r>
            <a:r>
              <a:rPr lang="en-US" sz="3200" b="1" dirty="0">
                <a:solidFill>
                  <a:schemeClr val="bg1"/>
                </a:solidFill>
              </a:rPr>
              <a:t>see Isaiah 6:2 [feet, face, flight]</a:t>
            </a:r>
            <a:endParaRPr lang="en-US" sz="3200" b="1" i="1" dirty="0">
              <a:solidFill>
                <a:schemeClr val="bg1"/>
              </a:solidFill>
            </a:endParaRPr>
          </a:p>
          <a:p>
            <a:pPr lvl="1"/>
            <a:r>
              <a:rPr lang="en-US" sz="3200" b="1" i="1" dirty="0">
                <a:solidFill>
                  <a:schemeClr val="bg1"/>
                </a:solidFill>
              </a:rPr>
              <a:t>Full of eyes = </a:t>
            </a:r>
            <a:r>
              <a:rPr lang="en-US" sz="3200" b="1" dirty="0">
                <a:solidFill>
                  <a:schemeClr val="bg1"/>
                </a:solidFill>
              </a:rPr>
              <a:t>nothing prevents their view</a:t>
            </a:r>
          </a:p>
          <a:p>
            <a:pPr lvl="1"/>
            <a:r>
              <a:rPr lang="en-US" sz="3200" b="1" i="1" dirty="0">
                <a:solidFill>
                  <a:schemeClr val="bg1"/>
                </a:solidFill>
              </a:rPr>
              <a:t>Day and night they do not cease to say</a:t>
            </a:r>
            <a:r>
              <a:rPr lang="en-US" sz="3200" b="1" dirty="0">
                <a:solidFill>
                  <a:schemeClr val="bg1"/>
                </a:solidFill>
              </a:rPr>
              <a:t> = constant praise</a:t>
            </a:r>
            <a:endParaRPr lang="en-US" sz="3200" b="1" i="1" dirty="0">
              <a:solidFill>
                <a:schemeClr val="bg1"/>
              </a:solidFill>
            </a:endParaRPr>
          </a:p>
          <a:p>
            <a:pPr lvl="1"/>
            <a:r>
              <a:rPr lang="en-US" sz="3200" b="1" i="1" dirty="0"/>
              <a:t>Holy, Holy, Holy </a:t>
            </a:r>
            <a:r>
              <a:rPr lang="en-US" sz="3200" b="1" i="1" dirty="0">
                <a:solidFill>
                  <a:schemeClr val="bg1"/>
                </a:solidFill>
              </a:rPr>
              <a:t>= </a:t>
            </a:r>
            <a:r>
              <a:rPr lang="en-US" sz="3200" b="1" dirty="0">
                <a:solidFill>
                  <a:srgbClr val="FFC000"/>
                </a:solidFill>
              </a:rPr>
              <a:t>the most transcendent</a:t>
            </a:r>
            <a:r>
              <a:rPr lang="en-US" sz="3200" b="1" dirty="0">
                <a:solidFill>
                  <a:schemeClr val="bg1"/>
                </a:solidFill>
              </a:rPr>
              <a:t> </a:t>
            </a:r>
            <a:r>
              <a:rPr lang="en-US" sz="3200" dirty="0">
                <a:solidFill>
                  <a:schemeClr val="bg1"/>
                </a:solidFill>
              </a:rPr>
              <a:t>[</a:t>
            </a:r>
            <a:r>
              <a:rPr lang="en-US" sz="2800" b="1" dirty="0">
                <a:solidFill>
                  <a:schemeClr val="bg1"/>
                </a:solidFill>
              </a:rPr>
              <a:t>see Isaiah 6:3]</a:t>
            </a:r>
            <a:endParaRPr lang="en-US" sz="2800" b="1" i="1" dirty="0">
              <a:solidFill>
                <a:srgbClr val="FFC000"/>
              </a:solidFill>
            </a:endParaRPr>
          </a:p>
          <a:p>
            <a:pPr lvl="1"/>
            <a:r>
              <a:rPr lang="en-US" sz="3200" b="1" i="1" dirty="0">
                <a:solidFill>
                  <a:schemeClr val="bg1"/>
                </a:solidFill>
              </a:rPr>
              <a:t>Was... Is... Is to Come </a:t>
            </a:r>
            <a:r>
              <a:rPr lang="en-US" sz="3200" b="1" dirty="0">
                <a:solidFill>
                  <a:schemeClr val="bg1"/>
                </a:solidFill>
              </a:rPr>
              <a:t>= guarantee of His power and victory (creation, redemption, sanctification, glorification)</a:t>
            </a:r>
            <a:endParaRPr lang="en-US" sz="3200" b="1" i="1" dirty="0">
              <a:solidFill>
                <a:schemeClr val="bg1"/>
              </a:solidFill>
            </a:endParaRPr>
          </a:p>
        </p:txBody>
      </p:sp>
    </p:spTree>
    <p:extLst>
      <p:ext uri="{BB962C8B-B14F-4D97-AF65-F5344CB8AC3E}">
        <p14:creationId xmlns:p14="http://schemas.microsoft.com/office/powerpoint/2010/main" val="366427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4:9-11</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1834166"/>
            <a:ext cx="11396132" cy="4769833"/>
          </a:xfrm>
        </p:spPr>
        <p:txBody>
          <a:bodyPr>
            <a:normAutofit/>
          </a:bodyPr>
          <a:lstStyle/>
          <a:p>
            <a:pPr marL="0" indent="0">
              <a:buNone/>
            </a:pPr>
            <a:r>
              <a:rPr lang="en-US" sz="3200" i="1" dirty="0"/>
              <a:t> 9 And when the living creatures give glory and honor and thanks to Him who sits on the throne, to Him who lives forever and ever, 10 the twenty-four elders will fall down before Him who sits on the throne, and will </a:t>
            </a:r>
            <a:r>
              <a:rPr lang="en-US" sz="3200" b="1" i="1" u="sng" dirty="0"/>
              <a:t>worship</a:t>
            </a:r>
            <a:r>
              <a:rPr lang="en-US" sz="3200" i="1" dirty="0"/>
              <a:t> Him who lives forever and ever, and will cast their crowns before the throne, saying,</a:t>
            </a:r>
          </a:p>
          <a:p>
            <a:pPr marL="457200" lvl="1" indent="0">
              <a:buNone/>
            </a:pPr>
            <a:r>
              <a:rPr lang="en-US" sz="3200" i="1" dirty="0"/>
              <a:t>11 “</a:t>
            </a:r>
            <a:r>
              <a:rPr lang="en-US" sz="3200" b="1" i="1" u="sng" dirty="0"/>
              <a:t>Worthy</a:t>
            </a:r>
            <a:r>
              <a:rPr lang="en-US" sz="3200" i="1" dirty="0"/>
              <a:t> are You, our Lord and our God, to receive glory and honor and power</a:t>
            </a:r>
          </a:p>
          <a:p>
            <a:pPr lvl="2"/>
            <a:r>
              <a:rPr lang="en-US" sz="4000" b="1" i="1" u="sng" dirty="0">
                <a:solidFill>
                  <a:srgbClr val="FFC000"/>
                </a:solidFill>
              </a:rPr>
              <a:t>Worthy</a:t>
            </a:r>
            <a:r>
              <a:rPr lang="en-US" sz="4000" b="1" i="1" dirty="0">
                <a:solidFill>
                  <a:srgbClr val="FFC000"/>
                </a:solidFill>
              </a:rPr>
              <a:t> of Worship! </a:t>
            </a:r>
            <a:r>
              <a:rPr lang="en-US" sz="4000" b="1" i="1" dirty="0"/>
              <a:t>= ‘worth-ship’</a:t>
            </a:r>
            <a:endParaRPr lang="en-US" sz="4000" b="1" i="1" dirty="0">
              <a:solidFill>
                <a:srgbClr val="FFC000"/>
              </a:solidFill>
            </a:endParaRPr>
          </a:p>
        </p:txBody>
      </p:sp>
    </p:spTree>
    <p:extLst>
      <p:ext uri="{BB962C8B-B14F-4D97-AF65-F5344CB8AC3E}">
        <p14:creationId xmlns:p14="http://schemas.microsoft.com/office/powerpoint/2010/main" val="79116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680321" y="2134973"/>
            <a:ext cx="9613861" cy="3801216"/>
          </a:xfrm>
        </p:spPr>
        <p:txBody>
          <a:bodyPr>
            <a:normAutofit fontScale="92500"/>
          </a:bodyPr>
          <a:lstStyle/>
          <a:p>
            <a:pPr marL="0" indent="0">
              <a:buNone/>
            </a:pPr>
            <a:r>
              <a:rPr lang="en-US" sz="360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4:9-11</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133600"/>
            <a:ext cx="11396132" cy="4470399"/>
          </a:xfrm>
        </p:spPr>
        <p:txBody>
          <a:bodyPr>
            <a:normAutofit lnSpcReduction="10000"/>
          </a:bodyPr>
          <a:lstStyle/>
          <a:p>
            <a:pPr marL="457200" lvl="1" indent="0">
              <a:buNone/>
            </a:pPr>
            <a:r>
              <a:rPr lang="en-US" sz="4000" i="1" dirty="0"/>
              <a:t>11 “... for You created all things, and </a:t>
            </a:r>
            <a:r>
              <a:rPr lang="en-US" sz="4000" b="1" i="1" u="sng" dirty="0"/>
              <a:t>because of Your will</a:t>
            </a:r>
            <a:r>
              <a:rPr lang="en-US" sz="4000" i="1" dirty="0"/>
              <a:t> they existed, and were created.”</a:t>
            </a:r>
          </a:p>
          <a:p>
            <a:pPr marL="457200" lvl="1" indent="0">
              <a:buNone/>
            </a:pPr>
            <a:endParaRPr lang="en-US" sz="4000" i="1" dirty="0"/>
          </a:p>
          <a:p>
            <a:pPr lvl="2"/>
            <a:r>
              <a:rPr lang="en-US" sz="4000" b="1" i="1" dirty="0">
                <a:solidFill>
                  <a:schemeClr val="bg1"/>
                </a:solidFill>
              </a:rPr>
              <a:t>Because of </a:t>
            </a:r>
            <a:r>
              <a:rPr lang="en-US" sz="4000" b="1" i="1" u="sng" dirty="0">
                <a:solidFill>
                  <a:schemeClr val="accent5">
                    <a:lumMod val="50000"/>
                  </a:schemeClr>
                </a:solidFill>
              </a:rPr>
              <a:t>Your</a:t>
            </a:r>
            <a:r>
              <a:rPr lang="en-US" sz="4000" b="1" i="1" dirty="0">
                <a:solidFill>
                  <a:schemeClr val="accent5">
                    <a:lumMod val="50000"/>
                  </a:schemeClr>
                </a:solidFill>
              </a:rPr>
              <a:t> </a:t>
            </a:r>
            <a:r>
              <a:rPr lang="en-US" sz="4000" b="1" i="1" dirty="0">
                <a:solidFill>
                  <a:schemeClr val="bg1"/>
                </a:solidFill>
              </a:rPr>
              <a:t>will = </a:t>
            </a:r>
            <a:r>
              <a:rPr lang="el-GR" sz="4000" b="1" i="1" dirty="0">
                <a:solidFill>
                  <a:schemeClr val="bg1"/>
                </a:solidFill>
              </a:rPr>
              <a:t>θέλημά</a:t>
            </a:r>
            <a:r>
              <a:rPr lang="en-US" sz="4000" b="1" i="1" dirty="0">
                <a:solidFill>
                  <a:schemeClr val="bg1"/>
                </a:solidFill>
              </a:rPr>
              <a:t> (choice)</a:t>
            </a:r>
          </a:p>
          <a:p>
            <a:pPr lvl="3"/>
            <a:r>
              <a:rPr lang="en-US" sz="3800" b="1" i="1" dirty="0"/>
              <a:t>“they exist because you created what you </a:t>
            </a:r>
            <a:r>
              <a:rPr lang="en-US" sz="3800" b="1" i="1" u="sng" dirty="0"/>
              <a:t>pleased</a:t>
            </a:r>
            <a:r>
              <a:rPr lang="en-US" sz="3800" b="1" i="1" dirty="0"/>
              <a:t>” </a:t>
            </a:r>
            <a:r>
              <a:rPr lang="en-US" sz="3800" b="1" dirty="0"/>
              <a:t>(NLT)”</a:t>
            </a:r>
            <a:endParaRPr lang="en-US" sz="3800" b="1" dirty="0">
              <a:solidFill>
                <a:srgbClr val="FFC000"/>
              </a:solidFill>
            </a:endParaRPr>
          </a:p>
          <a:p>
            <a:pPr lvl="3"/>
            <a:r>
              <a:rPr lang="en-US" sz="3800" b="1" i="1" dirty="0">
                <a:solidFill>
                  <a:srgbClr val="FFC000"/>
                </a:solidFill>
              </a:rPr>
              <a:t>“for Thy </a:t>
            </a:r>
            <a:r>
              <a:rPr lang="en-US" sz="3800" b="1" i="1" u="sng" dirty="0">
                <a:solidFill>
                  <a:srgbClr val="FFC000"/>
                </a:solidFill>
              </a:rPr>
              <a:t>pleasure</a:t>
            </a:r>
            <a:r>
              <a:rPr lang="en-US" sz="3800" b="1" i="1" dirty="0">
                <a:solidFill>
                  <a:srgbClr val="FFC000"/>
                </a:solidFill>
              </a:rPr>
              <a:t> they </a:t>
            </a:r>
            <a:r>
              <a:rPr lang="en-US" sz="3800" b="1" i="1" u="sng" dirty="0">
                <a:solidFill>
                  <a:srgbClr val="FFC000"/>
                </a:solidFill>
              </a:rPr>
              <a:t>are</a:t>
            </a:r>
            <a:r>
              <a:rPr lang="en-US" sz="3800" b="1" i="1" dirty="0">
                <a:solidFill>
                  <a:srgbClr val="FFC000"/>
                </a:solidFill>
              </a:rPr>
              <a:t> and </a:t>
            </a:r>
            <a:r>
              <a:rPr lang="en-US" sz="3800" b="1" i="1" u="sng" dirty="0">
                <a:solidFill>
                  <a:srgbClr val="FFC000"/>
                </a:solidFill>
              </a:rPr>
              <a:t>were</a:t>
            </a:r>
            <a:r>
              <a:rPr lang="en-US" sz="3800" b="1" i="1" dirty="0">
                <a:solidFill>
                  <a:srgbClr val="FFC000"/>
                </a:solidFill>
              </a:rPr>
              <a:t> created” </a:t>
            </a:r>
            <a:r>
              <a:rPr lang="en-US" sz="3800" b="1" dirty="0">
                <a:solidFill>
                  <a:srgbClr val="FFC000"/>
                </a:solidFill>
              </a:rPr>
              <a:t>(KJV)</a:t>
            </a:r>
            <a:endParaRPr lang="en-US" sz="3800" b="1" i="1" dirty="0">
              <a:solidFill>
                <a:srgbClr val="FFC000"/>
              </a:solidFill>
            </a:endParaRPr>
          </a:p>
        </p:txBody>
      </p:sp>
    </p:spTree>
    <p:extLst>
      <p:ext uri="{BB962C8B-B14F-4D97-AF65-F5344CB8AC3E}">
        <p14:creationId xmlns:p14="http://schemas.microsoft.com/office/powerpoint/2010/main" val="186980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802C5-9FAE-4F9F-BED9-8932B2934884}"/>
              </a:ext>
            </a:extLst>
          </p:cNvPr>
          <p:cNvSpPr>
            <a:spLocks noGrp="1"/>
          </p:cNvSpPr>
          <p:nvPr>
            <p:ph type="title"/>
          </p:nvPr>
        </p:nvSpPr>
        <p:spPr/>
        <p:txBody>
          <a:bodyPr/>
          <a:lstStyle/>
          <a:p>
            <a:r>
              <a:rPr lang="en-US" dirty="0"/>
              <a:t>Thou Art Worthy</a:t>
            </a:r>
          </a:p>
        </p:txBody>
      </p:sp>
      <p:sp>
        <p:nvSpPr>
          <p:cNvPr id="3" name="Content Placeholder 2">
            <a:extLst>
              <a:ext uri="{FF2B5EF4-FFF2-40B4-BE49-F238E27FC236}">
                <a16:creationId xmlns:a16="http://schemas.microsoft.com/office/drawing/2014/main" id="{75B08AED-6388-4707-A412-7AC4BEEB9E74}"/>
              </a:ext>
            </a:extLst>
          </p:cNvPr>
          <p:cNvSpPr>
            <a:spLocks noGrp="1"/>
          </p:cNvSpPr>
          <p:nvPr>
            <p:ph idx="1"/>
          </p:nvPr>
        </p:nvSpPr>
        <p:spPr>
          <a:xfrm>
            <a:off x="381001" y="2171700"/>
            <a:ext cx="11429999" cy="4686300"/>
          </a:xfrm>
        </p:spPr>
        <p:txBody>
          <a:bodyPr>
            <a:noAutofit/>
          </a:bodyPr>
          <a:lstStyle/>
          <a:p>
            <a:pPr marL="0" indent="0" algn="ctr">
              <a:buNone/>
            </a:pPr>
            <a:r>
              <a:rPr lang="en-US" sz="4000" dirty="0"/>
              <a:t>Thou art worthy, Thou art worthy, Thou art worthy O Lord...To receive glory, glory and honor; glory and honor and power.</a:t>
            </a:r>
          </a:p>
          <a:p>
            <a:pPr marL="0" indent="0" algn="ctr">
              <a:buNone/>
            </a:pPr>
            <a:r>
              <a:rPr lang="en-US" sz="4000" dirty="0"/>
              <a:t>For Thou hast created, hast all things created</a:t>
            </a:r>
          </a:p>
          <a:p>
            <a:pPr marL="0" indent="0" algn="ctr">
              <a:buNone/>
            </a:pPr>
            <a:r>
              <a:rPr lang="en-US" sz="4000" dirty="0"/>
              <a:t>Thou hast created all things... </a:t>
            </a:r>
          </a:p>
          <a:p>
            <a:pPr marL="0" indent="0" algn="ctr">
              <a:buNone/>
            </a:pPr>
            <a:r>
              <a:rPr lang="en-US" sz="4000" dirty="0"/>
              <a:t>And for Thy pleasure they are created</a:t>
            </a:r>
          </a:p>
          <a:p>
            <a:pPr marL="0" indent="0" algn="ctr">
              <a:buNone/>
            </a:pPr>
            <a:r>
              <a:rPr lang="en-US" sz="4000" dirty="0"/>
              <a:t>Oh, Thou art worthy oh Lord</a:t>
            </a:r>
          </a:p>
        </p:txBody>
      </p:sp>
      <p:pic>
        <p:nvPicPr>
          <p:cNvPr id="6" name="Thou art worthy">
            <a:hlinkClick r:id="" action="ppaction://media"/>
            <a:extLst>
              <a:ext uri="{FF2B5EF4-FFF2-40B4-BE49-F238E27FC236}">
                <a16:creationId xmlns:a16="http://schemas.microsoft.com/office/drawing/2014/main" id="{BCC64B3B-F58C-44D8-8C48-9AD17A600D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92542" y="5867400"/>
            <a:ext cx="609600" cy="609600"/>
          </a:xfrm>
          <a:prstGeom prst="rect">
            <a:avLst/>
          </a:prstGeom>
        </p:spPr>
      </p:pic>
    </p:spTree>
    <p:extLst>
      <p:ext uri="{BB962C8B-B14F-4D97-AF65-F5344CB8AC3E}">
        <p14:creationId xmlns:p14="http://schemas.microsoft.com/office/powerpoint/2010/main" val="42376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37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abric&#10;&#10;Description automatically generated">
            <a:extLst>
              <a:ext uri="{FF2B5EF4-FFF2-40B4-BE49-F238E27FC236}">
                <a16:creationId xmlns:a16="http://schemas.microsoft.com/office/drawing/2014/main" id="{59757AF7-9BBF-4091-A0DD-49F204808036}"/>
              </a:ext>
            </a:extLst>
          </p:cNvPr>
          <p:cNvPicPr>
            <a:picLocks noChangeAspect="1"/>
          </p:cNvPicPr>
          <p:nvPr/>
        </p:nvPicPr>
        <p:blipFill rotWithShape="1">
          <a:blip r:embed="rId3">
            <a:extLst>
              <a:ext uri="{28A0092B-C50C-407E-A947-70E740481C1C}">
                <a14:useLocalDpi xmlns:a14="http://schemas.microsoft.com/office/drawing/2010/main" val="0"/>
              </a:ext>
            </a:extLst>
          </a:blip>
          <a:srcRect t="710" b="5528"/>
          <a:stretch/>
        </p:blipFill>
        <p:spPr>
          <a:xfrm>
            <a:off x="6096000" y="-50320"/>
            <a:ext cx="5120641" cy="6908320"/>
          </a:xfrm>
          <a:prstGeom prst="rect">
            <a:avLst/>
          </a:prstGeom>
        </p:spPr>
      </p:pic>
      <p:sp>
        <p:nvSpPr>
          <p:cNvPr id="6" name="TextBox 5">
            <a:extLst>
              <a:ext uri="{FF2B5EF4-FFF2-40B4-BE49-F238E27FC236}">
                <a16:creationId xmlns:a16="http://schemas.microsoft.com/office/drawing/2014/main" id="{13B66D2C-2FF3-427D-81F8-ACBC0008FBD7}"/>
              </a:ext>
            </a:extLst>
          </p:cNvPr>
          <p:cNvSpPr txBox="1"/>
          <p:nvPr/>
        </p:nvSpPr>
        <p:spPr>
          <a:xfrm>
            <a:off x="292608" y="428178"/>
            <a:ext cx="5522976" cy="6001643"/>
          </a:xfrm>
          <a:prstGeom prst="rect">
            <a:avLst/>
          </a:prstGeom>
          <a:noFill/>
        </p:spPr>
        <p:txBody>
          <a:bodyPr wrap="square" rtlCol="0">
            <a:spAutoFit/>
          </a:bodyPr>
          <a:lstStyle/>
          <a:p>
            <a:pPr algn="ctr"/>
            <a:r>
              <a:rPr lang="en-US" sz="3200" b="1" dirty="0">
                <a:solidFill>
                  <a:srgbClr val="FFC000"/>
                </a:solidFill>
              </a:rPr>
              <a:t>A Painting of the Throne Room of Heaven</a:t>
            </a:r>
          </a:p>
          <a:p>
            <a:endParaRPr lang="en-US" sz="3200" dirty="0">
              <a:solidFill>
                <a:schemeClr val="bg1"/>
              </a:solidFill>
            </a:endParaRPr>
          </a:p>
          <a:p>
            <a:r>
              <a:rPr lang="en-US" sz="3200" dirty="0">
                <a:solidFill>
                  <a:schemeClr val="bg1"/>
                </a:solidFill>
              </a:rPr>
              <a:t>Artist: Ludwig Seitz (1844 - 1908)</a:t>
            </a:r>
          </a:p>
          <a:p>
            <a:r>
              <a:rPr lang="en-US" sz="3200" dirty="0">
                <a:solidFill>
                  <a:schemeClr val="bg1"/>
                </a:solidFill>
              </a:rPr>
              <a:t>Art style: Romanticism</a:t>
            </a:r>
          </a:p>
          <a:p>
            <a:endParaRPr lang="en-US" sz="3200" dirty="0">
              <a:solidFill>
                <a:schemeClr val="bg1"/>
              </a:solidFill>
            </a:endParaRPr>
          </a:p>
          <a:p>
            <a:r>
              <a:rPr lang="en-US" sz="3200" dirty="0">
                <a:solidFill>
                  <a:schemeClr val="bg1"/>
                </a:solidFill>
              </a:rPr>
              <a:t>Title: </a:t>
            </a:r>
            <a:r>
              <a:rPr lang="en-US" sz="3200" i="1" dirty="0">
                <a:solidFill>
                  <a:schemeClr val="bg1"/>
                </a:solidFill>
              </a:rPr>
              <a:t>Adoration of God with the lamb by four living being and 24 old one revelation of Johannes 5,13th end</a:t>
            </a:r>
          </a:p>
        </p:txBody>
      </p:sp>
    </p:spTree>
    <p:extLst>
      <p:ext uri="{BB962C8B-B14F-4D97-AF65-F5344CB8AC3E}">
        <p14:creationId xmlns:p14="http://schemas.microsoft.com/office/powerpoint/2010/main" val="225338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290146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F6A47-5EFC-4103-A6B1-75955DCD73E6}"/>
              </a:ext>
            </a:extLst>
          </p:cNvPr>
          <p:cNvSpPr>
            <a:spLocks noGrp="1"/>
          </p:cNvSpPr>
          <p:nvPr>
            <p:ph type="title"/>
          </p:nvPr>
        </p:nvSpPr>
        <p:spPr/>
        <p:txBody>
          <a:bodyPr/>
          <a:lstStyle/>
          <a:p>
            <a:r>
              <a:rPr lang="en-US" dirty="0"/>
              <a:t>END HERE JULY 1, 2020</a:t>
            </a:r>
          </a:p>
        </p:txBody>
      </p:sp>
      <p:sp>
        <p:nvSpPr>
          <p:cNvPr id="3" name="Content Placeholder 2">
            <a:extLst>
              <a:ext uri="{FF2B5EF4-FFF2-40B4-BE49-F238E27FC236}">
                <a16:creationId xmlns:a16="http://schemas.microsoft.com/office/drawing/2014/main" id="{693096BC-5F9A-4338-88EE-8580D5E62A6E}"/>
              </a:ext>
            </a:extLst>
          </p:cNvPr>
          <p:cNvSpPr>
            <a:spLocks noGrp="1"/>
          </p:cNvSpPr>
          <p:nvPr>
            <p:ph idx="1"/>
          </p:nvPr>
        </p:nvSpPr>
        <p:spPr/>
        <p:txBody>
          <a:bodyPr>
            <a:normAutofit/>
          </a:bodyPr>
          <a:lstStyle/>
          <a:p>
            <a:r>
              <a:rPr lang="en-US" sz="4000" dirty="0"/>
              <a:t>WEEK 8</a:t>
            </a:r>
          </a:p>
          <a:p>
            <a:r>
              <a:rPr lang="en-US" sz="4000" dirty="0"/>
              <a:t>BEGIN HERE JULY 9, 2020</a:t>
            </a:r>
          </a:p>
        </p:txBody>
      </p:sp>
    </p:spTree>
    <p:extLst>
      <p:ext uri="{BB962C8B-B14F-4D97-AF65-F5344CB8AC3E}">
        <p14:creationId xmlns:p14="http://schemas.microsoft.com/office/powerpoint/2010/main" val="255770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DBADCE-DFD5-0F45-BDB3-3EFE8895998E}"/>
              </a:ext>
            </a:extLst>
          </p:cNvPr>
          <p:cNvSpPr txBox="1"/>
          <p:nvPr/>
        </p:nvSpPr>
        <p:spPr>
          <a:xfrm>
            <a:off x="419878" y="1006932"/>
            <a:ext cx="4634204" cy="2800767"/>
          </a:xfrm>
          <a:prstGeom prst="rect">
            <a:avLst/>
          </a:prstGeom>
          <a:noFill/>
        </p:spPr>
        <p:txBody>
          <a:bodyPr wrap="square" rtlCol="0">
            <a:spAutoFit/>
          </a:bodyPr>
          <a:lstStyle/>
          <a:p>
            <a:pPr algn="ctr"/>
            <a:r>
              <a:rPr lang="en-US" sz="4400" b="1" dirty="0"/>
              <a:t>Happy Independence Day from my grandson Noah!</a:t>
            </a:r>
          </a:p>
        </p:txBody>
      </p:sp>
      <p:pic>
        <p:nvPicPr>
          <p:cNvPr id="4" name="Picture 3">
            <a:extLst>
              <a:ext uri="{FF2B5EF4-FFF2-40B4-BE49-F238E27FC236}">
                <a16:creationId xmlns:a16="http://schemas.microsoft.com/office/drawing/2014/main" id="{CA3CE46D-38F0-4B2C-8BEA-C5E5D729BF5D}"/>
              </a:ext>
            </a:extLst>
          </p:cNvPr>
          <p:cNvPicPr>
            <a:picLocks noChangeAspect="1"/>
          </p:cNvPicPr>
          <p:nvPr/>
        </p:nvPicPr>
        <p:blipFill rotWithShape="1">
          <a:blip r:embed="rId3">
            <a:extLst>
              <a:ext uri="{28A0092B-C50C-407E-A947-70E740481C1C}">
                <a14:useLocalDpi xmlns:a14="http://schemas.microsoft.com/office/drawing/2010/main" val="0"/>
              </a:ext>
            </a:extLst>
          </a:blip>
          <a:srcRect t="6666" b="9444"/>
          <a:stretch/>
        </p:blipFill>
        <p:spPr>
          <a:xfrm>
            <a:off x="5306245" y="0"/>
            <a:ext cx="6131325"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5856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371720" cy="4879389"/>
          </a:xfrm>
        </p:spPr>
        <p:txBody>
          <a:bodyPr>
            <a:noAutofit/>
          </a:bodyPr>
          <a:lstStyle/>
          <a:p>
            <a:pPr marL="0" indent="0">
              <a:buNone/>
            </a:pPr>
            <a:r>
              <a:rPr lang="en-US" sz="4400" dirty="0"/>
              <a:t>Sunday:   </a:t>
            </a:r>
            <a:r>
              <a:rPr lang="en-US" sz="3200" dirty="0"/>
              <a:t>9:15 Fellowship</a:t>
            </a:r>
          </a:p>
          <a:p>
            <a:pPr marL="2286000" lvl="5" indent="0">
              <a:buNone/>
            </a:pPr>
            <a:r>
              <a:rPr lang="en-US" sz="3200" dirty="0"/>
              <a:t> 9:30 SS Master Class</a:t>
            </a:r>
          </a:p>
          <a:p>
            <a:pPr marL="2286000" lvl="5" indent="0">
              <a:buNone/>
            </a:pPr>
            <a:r>
              <a:rPr lang="en-US" sz="3200" dirty="0"/>
              <a:t>10:30 Worship</a:t>
            </a:r>
          </a:p>
          <a:p>
            <a:r>
              <a:rPr lang="en-US" sz="3600" dirty="0"/>
              <a:t>Revelation Study available on our church website</a:t>
            </a:r>
          </a:p>
          <a:p>
            <a:pPr marL="0" indent="0">
              <a:buNone/>
            </a:pPr>
            <a:r>
              <a:rPr lang="en-US" sz="3600" dirty="0"/>
              <a:t>		</a:t>
            </a:r>
            <a:r>
              <a:rPr lang="en-US" sz="3600" dirty="0">
                <a:hlinkClick r:id="rId2"/>
              </a:rPr>
              <a:t>www.faithprinceton.org</a:t>
            </a:r>
            <a:endParaRPr lang="en-US" sz="3600" dirty="0"/>
          </a:p>
          <a:p>
            <a:r>
              <a:rPr lang="en-US" sz="3600" dirty="0"/>
              <a:t>Email questions and comments to</a:t>
            </a:r>
          </a:p>
          <a:p>
            <a:pPr marL="0" indent="0">
              <a:buNone/>
            </a:pPr>
            <a:r>
              <a:rPr lang="en-US" sz="3600" dirty="0"/>
              <a:t>	    </a:t>
            </a:r>
            <a:r>
              <a:rPr lang="en-US" sz="3600" dirty="0">
                <a:hlinkClick r:id="rId3"/>
              </a:rPr>
              <a:t>pastor@faithprinceton.org</a:t>
            </a:r>
            <a:endParaRPr lang="en-US" sz="3600" dirty="0"/>
          </a:p>
          <a:p>
            <a:pPr marL="0" indent="0" algn="ctr">
              <a:buNone/>
            </a:pPr>
            <a:endParaRPr lang="en-US" sz="4400" dirty="0"/>
          </a:p>
          <a:p>
            <a:pPr marL="0" indent="0">
              <a:buNone/>
            </a:pPr>
            <a:endParaRPr lang="en-US" sz="4400" dirty="0"/>
          </a:p>
          <a:p>
            <a:pPr marL="0" indent="0">
              <a:buNone/>
            </a:pPr>
            <a:endParaRPr lang="en-US" sz="4400" dirty="0"/>
          </a:p>
        </p:txBody>
      </p:sp>
    </p:spTree>
    <p:extLst>
      <p:ext uri="{BB962C8B-B14F-4D97-AF65-F5344CB8AC3E}">
        <p14:creationId xmlns:p14="http://schemas.microsoft.com/office/powerpoint/2010/main" val="26687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2FD8-661C-B347-A049-B21B7EBDD035}"/>
              </a:ext>
            </a:extLst>
          </p:cNvPr>
          <p:cNvSpPr>
            <a:spLocks noGrp="1"/>
          </p:cNvSpPr>
          <p:nvPr>
            <p:ph type="title"/>
          </p:nvPr>
        </p:nvSpPr>
        <p:spPr/>
        <p:txBody>
          <a:bodyPr/>
          <a:lstStyle/>
          <a:p>
            <a:r>
              <a:rPr lang="en-US" dirty="0"/>
              <a:t>Revelation 4 – A Glimpse into Heaven</a:t>
            </a:r>
          </a:p>
        </p:txBody>
      </p:sp>
      <p:sp>
        <p:nvSpPr>
          <p:cNvPr id="5" name="Content Placeholder 4">
            <a:extLst>
              <a:ext uri="{FF2B5EF4-FFF2-40B4-BE49-F238E27FC236}">
                <a16:creationId xmlns:a16="http://schemas.microsoft.com/office/drawing/2014/main" id="{1EC8E8EE-EFA9-2C4C-8418-A0F279F879B5}"/>
              </a:ext>
            </a:extLst>
          </p:cNvPr>
          <p:cNvSpPr>
            <a:spLocks noGrp="1"/>
          </p:cNvSpPr>
          <p:nvPr>
            <p:ph idx="1"/>
          </p:nvPr>
        </p:nvSpPr>
        <p:spPr/>
        <p:txBody>
          <a:bodyPr>
            <a:normAutofit/>
          </a:bodyPr>
          <a:lstStyle/>
          <a:p>
            <a:pPr marL="0" indent="0">
              <a:buNone/>
            </a:pPr>
            <a:r>
              <a:rPr lang="en-US" sz="4000" dirty="0"/>
              <a:t>Beginning in verse 5...</a:t>
            </a:r>
          </a:p>
        </p:txBody>
      </p:sp>
    </p:spTree>
    <p:extLst>
      <p:ext uri="{BB962C8B-B14F-4D97-AF65-F5344CB8AC3E}">
        <p14:creationId xmlns:p14="http://schemas.microsoft.com/office/powerpoint/2010/main" val="147799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4:1-4</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fontScale="92500" lnSpcReduction="10000"/>
          </a:bodyPr>
          <a:lstStyle/>
          <a:p>
            <a:pPr marL="0" indent="0">
              <a:buNone/>
            </a:pPr>
            <a:r>
              <a:rPr lang="en-US" sz="3200" i="1" dirty="0"/>
              <a:t>1 After these things I looked, and behold, a door standing open in heaven, and the first voice which I had heard, like the sound of a trumpet speaking with me, said, “Come up here, and I will show you what must take place after these things.” 2 Immediately I was in the Spirit; and behold, a throne was standing in heaven, and One sitting on the throne. 3 And He who was sitting was like a jasper stone and a </a:t>
            </a:r>
            <a:r>
              <a:rPr lang="en-US" sz="3200" i="1" dirty="0" err="1"/>
              <a:t>sardius</a:t>
            </a:r>
            <a:r>
              <a:rPr lang="en-US" sz="3200" i="1" dirty="0"/>
              <a:t> in appearance; and there was a rainbow around the throne, like an emerald in appearance. 4 Around the throne were twenty-four thrones; and upon the thrones I saw twenty-four elders sitting, clothed in white garments, and golden crowns on their heads.</a:t>
            </a:r>
          </a:p>
        </p:txBody>
      </p:sp>
    </p:spTree>
    <p:extLst>
      <p:ext uri="{BB962C8B-B14F-4D97-AF65-F5344CB8AC3E}">
        <p14:creationId xmlns:p14="http://schemas.microsoft.com/office/powerpoint/2010/main" val="249516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2802</TotalTime>
  <Words>2415</Words>
  <Application>Microsoft Office PowerPoint</Application>
  <PresentationFormat>Widescreen</PresentationFormat>
  <Paragraphs>157</Paragraphs>
  <Slides>23</Slides>
  <Notes>16</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Copperplate Gothic Light</vt:lpstr>
      <vt:lpstr>Trebuchet MS</vt:lpstr>
      <vt:lpstr>Berlin</vt:lpstr>
      <vt:lpstr>PowerPoint Presentation</vt:lpstr>
      <vt:lpstr>Absence of Copyright</vt:lpstr>
      <vt:lpstr>PowerPoint Presentation</vt:lpstr>
      <vt:lpstr>END HERE JULY 1, 2020</vt:lpstr>
      <vt:lpstr>PowerPoint Presentation</vt:lpstr>
      <vt:lpstr>Prayer and Announcements</vt:lpstr>
      <vt:lpstr>PowerPoint Presentation</vt:lpstr>
      <vt:lpstr>Revelation 4 – A Glimpse into Heaven</vt:lpstr>
      <vt:lpstr>Revelation 4:1-4</vt:lpstr>
      <vt:lpstr>Revelation 4:5-7</vt:lpstr>
      <vt:lpstr>Revelation 4:8</vt:lpstr>
      <vt:lpstr>Revelation 4:9-11</vt:lpstr>
      <vt:lpstr>Revelation 4 – A Glimpse into Heaven</vt:lpstr>
      <vt:lpstr>Revelation 4:5-6</vt:lpstr>
      <vt:lpstr>Revelation 4:6-7</vt:lpstr>
      <vt:lpstr>PowerPoint Presentation</vt:lpstr>
      <vt:lpstr>PowerPoint Presentation</vt:lpstr>
      <vt:lpstr>Revelation 4:8</vt:lpstr>
      <vt:lpstr>Revelation 4:9-11</vt:lpstr>
      <vt:lpstr>Revelation 4:9-11</vt:lpstr>
      <vt:lpstr>Thou Art Worthy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128</cp:revision>
  <cp:lastPrinted>2020-07-01T21:48:38Z</cp:lastPrinted>
  <dcterms:created xsi:type="dcterms:W3CDTF">2020-05-12T01:25:54Z</dcterms:created>
  <dcterms:modified xsi:type="dcterms:W3CDTF">2020-07-09T00:30:10Z</dcterms:modified>
</cp:coreProperties>
</file>